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67.png" ContentType="image/png"/>
  <Override PartName="/ppt/media/image66.jpeg" ContentType="image/jpeg"/>
  <Override PartName="/ppt/media/image65.jpeg" ContentType="image/jpeg"/>
  <Override PartName="/ppt/media/image62.png" ContentType="image/png"/>
  <Override PartName="/ppt/media/image61.png" ContentType="image/png"/>
  <Override PartName="/ppt/media/image59.jpeg" ContentType="image/jpeg"/>
  <Override PartName="/ppt/media/image52.jpeg" ContentType="image/jpe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46.png" ContentType="image/png"/>
  <Override PartName="/ppt/media/image42.png" ContentType="image/png"/>
  <Override PartName="/ppt/media/image41.png" ContentType="image/png"/>
  <Override PartName="/ppt/media/image57.png" ContentType="image/png"/>
  <Override PartName="/ppt/media/image7.png" ContentType="image/png"/>
  <Override PartName="/ppt/media/image38.gif" ContentType="image/gif"/>
  <Override PartName="/ppt/media/image36.jpeg" ContentType="image/jpeg"/>
  <Override PartName="/ppt/media/image35.png" ContentType="image/png"/>
  <Override PartName="/ppt/media/image34.png" ContentType="image/png"/>
  <Override PartName="/ppt/media/image33.jpeg" ContentType="image/jpeg"/>
  <Override PartName="/ppt/media/image60.jpeg" ContentType="image/jpeg"/>
  <Override PartName="/ppt/media/image32.png" ContentType="image/png"/>
  <Override PartName="/ppt/media/image45.jpeg" ContentType="image/jpeg"/>
  <Override PartName="/ppt/media/image31.png" ContentType="image/png"/>
  <Override PartName="/ppt/media/image40.jpeg" ContentType="image/jpeg"/>
  <Override PartName="/ppt/media/image27.jpeg" ContentType="image/jpeg"/>
  <Override PartName="/ppt/media/image26.png" ContentType="image/png"/>
  <Override PartName="/ppt/media/image25.png" ContentType="image/png"/>
  <Override PartName="/ppt/media/image24.jpeg" ContentType="image/jpeg"/>
  <Override PartName="/ppt/media/image53.png" ContentType="image/png"/>
  <Override PartName="/ppt/media/image30.jpeg" ContentType="image/jpeg"/>
  <Override PartName="/ppt/media/image3.png" ContentType="image/png"/>
  <Override PartName="/ppt/media/image17.jpeg" ContentType="image/jpeg"/>
  <Override PartName="/ppt/media/image16.png" ContentType="image/png"/>
  <Override PartName="/ppt/media/image15.png" ContentType="image/png"/>
  <Override PartName="/ppt/media/image44.jpeg" ContentType="image/jpeg"/>
  <Override PartName="/ppt/media/image21.png" ContentType="image/png"/>
  <Override PartName="/ppt/media/image6.png" ContentType="image/png"/>
  <Override PartName="/ppt/media/image23.png" ContentType="image/png"/>
  <Override PartName="/ppt/media/image14.jpeg" ContentType="image/jpeg"/>
  <Override PartName="/ppt/media/image56.jpeg" ContentType="image/jpeg"/>
  <Override PartName="/ppt/media/image13.png" ContentType="image/png"/>
  <Override PartName="/ppt/media/image19.png" ContentType="image/png"/>
  <Override PartName="/ppt/media/image55.jpeg" ContentType="image/jpeg"/>
  <Override PartName="/ppt/media/image12.jpeg" ContentType="image/jpeg"/>
  <Override PartName="/ppt/media/image10.png" ContentType="image/png"/>
  <Override PartName="/ppt/media/image9.png" ContentType="image/png"/>
  <Override PartName="/ppt/media/image58.png" ContentType="image/png"/>
  <Override PartName="/ppt/media/image8.png" ContentType="image/png"/>
  <Override PartName="/ppt/media/image64.png" ContentType="image/png"/>
  <Override PartName="/ppt/media/image29.jpeg" ContentType="image/jpeg"/>
  <Override PartName="/ppt/media/image22.png" ContentType="image/png"/>
  <Override PartName="/ppt/media/image28.png" ContentType="image/png"/>
  <Override PartName="/ppt/media/image63.png" ContentType="image/png"/>
  <Override PartName="/ppt/media/image18.jpeg" ContentType="image/jpeg"/>
  <Override PartName="/ppt/media/image43.jpeg" ContentType="image/jpeg"/>
  <Override PartName="/ppt/media/image11.png" ContentType="image/png"/>
  <Override PartName="/ppt/media/image5.png" ContentType="image/png"/>
  <Override PartName="/ppt/media/image39.png" ContentType="image/png"/>
  <Override PartName="/ppt/media/image54.png" ContentType="image/png"/>
  <Override PartName="/ppt/media/image4.png" ContentType="image/png"/>
  <Override PartName="/ppt/media/image20.jpeg" ContentType="image/jpeg"/>
  <Override PartName="/ppt/media/image37.png" ContentType="image/png"/>
  <Override PartName="/ppt/media/image2.png" ContentType="image/png"/>
  <Override PartName="/ppt/media/image51.png" ContentType="image/png"/>
  <Override PartName="/ppt/media/image1.png" ContentType="image/png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3368520" y="1825560"/>
            <a:ext cx="5454000" cy="43509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3368520" y="1825560"/>
            <a:ext cx="545400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3368520" y="1825560"/>
            <a:ext cx="5454000" cy="43509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3368520" y="1825560"/>
            <a:ext cx="545400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cs-CZ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27. 10. 2016</a:t>
            </a:r>
            <a:endParaRPr b="0" lang="cs-CZ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cs-CZ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C39A0A7-F35D-4516-8401-C947EBCCFB01}" type="slidenum">
              <a:rPr b="0" lang="cs-CZ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cs-CZ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cs-CZ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27. 10. 2016</a:t>
            </a:r>
            <a:endParaRPr b="0" lang="cs-CZ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cs-CZ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7AF352F-C7C4-4C17-B79C-534862E7D970}" type="slidenum">
              <a:rPr b="0" lang="cs-CZ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cs-CZ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jpeg"/><Relationship Id="rId5" Type="http://schemas.openxmlformats.org/officeDocument/2006/relationships/image" Target="../media/image56.jpe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jpeg"/><Relationship Id="rId9" Type="http://schemas.openxmlformats.org/officeDocument/2006/relationships/image" Target="../media/image60.jpe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8" Type="http://schemas.openxmlformats.org/officeDocument/2006/relationships/image" Target="../media/image19.png"/><Relationship Id="rId9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5" Type="http://schemas.openxmlformats.org/officeDocument/2006/relationships/image" Target="../media/image28.png"/><Relationship Id="rId6" Type="http://schemas.openxmlformats.org/officeDocument/2006/relationships/image" Target="../media/image29.jpeg"/><Relationship Id="rId7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jpe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jpeg"/><Relationship Id="rId8" Type="http://schemas.openxmlformats.org/officeDocument/2006/relationships/image" Target="../media/image37.png"/><Relationship Id="rId9" Type="http://schemas.openxmlformats.org/officeDocument/2006/relationships/image" Target="../media/image38.gif"/><Relationship Id="rId10" Type="http://schemas.openxmlformats.org/officeDocument/2006/relationships/image" Target="../media/image39.png"/><Relationship Id="rId11" Type="http://schemas.openxmlformats.org/officeDocument/2006/relationships/image" Target="../media/image40.jpe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jpeg"/><Relationship Id="rId3" Type="http://schemas.openxmlformats.org/officeDocument/2006/relationships/image" Target="../media/image45.jpe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4524840" y="0"/>
            <a:ext cx="7666920" cy="6857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9" name="Picture 2" descr=""/>
          <p:cNvPicPr/>
          <p:nvPr/>
        </p:nvPicPr>
        <p:blipFill>
          <a:blip r:embed="rId1"/>
          <a:stretch/>
        </p:blipFill>
        <p:spPr>
          <a:xfrm>
            <a:off x="2036160" y="0"/>
            <a:ext cx="10155240" cy="6857640"/>
          </a:xfrm>
          <a:prstGeom prst="rect">
            <a:avLst/>
          </a:prstGeom>
          <a:ln>
            <a:noFill/>
          </a:ln>
        </p:spPr>
      </p:pic>
      <p:pic>
        <p:nvPicPr>
          <p:cNvPr id="80" name="Picture 42" descr=""/>
          <p:cNvPicPr/>
          <p:nvPr/>
        </p:nvPicPr>
        <p:blipFill>
          <a:blip r:embed="rId2"/>
          <a:stretch/>
        </p:blipFill>
        <p:spPr>
          <a:xfrm>
            <a:off x="0" y="0"/>
            <a:ext cx="4567680" cy="6857640"/>
          </a:xfrm>
          <a:prstGeom prst="rect">
            <a:avLst/>
          </a:prstGeom>
          <a:ln>
            <a:noFill/>
          </a:ln>
        </p:spPr>
      </p:pic>
      <p:sp>
        <p:nvSpPr>
          <p:cNvPr id="81" name="CustomShape 2"/>
          <p:cNvSpPr/>
          <p:nvPr/>
        </p:nvSpPr>
        <p:spPr>
          <a:xfrm>
            <a:off x="896040" y="101520"/>
            <a:ext cx="8777880" cy="699840"/>
          </a:xfrm>
          <a:prstGeom prst="rect">
            <a:avLst/>
          </a:prstGeom>
          <a:noFill/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cs-CZ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ALARM          senzorická městská síť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00" dur="indefinite" restart="never" nodeType="tmRoot">
          <p:childTnLst>
            <p:seq>
              <p:cTn id="10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2" descr=""/>
          <p:cNvPicPr/>
          <p:nvPr/>
        </p:nvPicPr>
        <p:blipFill>
          <a:blip r:embed="rId1">
            <a:lum bright="70000" contrast="-70000"/>
          </a:blip>
          <a:srcRect l="946" t="5000" r="1004" b="5339"/>
          <a:stretch/>
        </p:blipFill>
        <p:spPr>
          <a:xfrm>
            <a:off x="0" y="3974400"/>
            <a:ext cx="12191760" cy="2883240"/>
          </a:xfrm>
          <a:prstGeom prst="rect">
            <a:avLst/>
          </a:prstGeom>
          <a:ln>
            <a:noFill/>
          </a:ln>
        </p:spPr>
      </p:pic>
      <p:sp>
        <p:nvSpPr>
          <p:cNvPr id="188" name="CustomShape 1"/>
          <p:cNvSpPr/>
          <p:nvPr/>
        </p:nvSpPr>
        <p:spPr>
          <a:xfrm>
            <a:off x="177120" y="1553400"/>
            <a:ext cx="11798280" cy="33721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9" name="Picture 2" descr=""/>
          <p:cNvPicPr/>
          <p:nvPr/>
        </p:nvPicPr>
        <p:blipFill>
          <a:blip r:embed="rId2"/>
          <a:stretch/>
        </p:blipFill>
        <p:spPr>
          <a:xfrm>
            <a:off x="1134000" y="1781280"/>
            <a:ext cx="1621800" cy="1083600"/>
          </a:xfrm>
          <a:prstGeom prst="rect">
            <a:avLst/>
          </a:prstGeom>
          <a:ln>
            <a:noFill/>
          </a:ln>
        </p:spPr>
      </p:pic>
      <p:pic>
        <p:nvPicPr>
          <p:cNvPr id="190" name="Picture 8" descr=""/>
          <p:cNvPicPr/>
          <p:nvPr/>
        </p:nvPicPr>
        <p:blipFill>
          <a:blip r:embed="rId3"/>
          <a:stretch/>
        </p:blipFill>
        <p:spPr>
          <a:xfrm>
            <a:off x="1919520" y="2054160"/>
            <a:ext cx="1426320" cy="941040"/>
          </a:xfrm>
          <a:prstGeom prst="rect">
            <a:avLst/>
          </a:prstGeom>
          <a:ln>
            <a:noFill/>
          </a:ln>
        </p:spPr>
      </p:pic>
      <p:pic>
        <p:nvPicPr>
          <p:cNvPr id="191" name="Picture 2" descr=""/>
          <p:cNvPicPr/>
          <p:nvPr/>
        </p:nvPicPr>
        <p:blipFill>
          <a:blip r:embed="rId4"/>
          <a:stretch/>
        </p:blipFill>
        <p:spPr>
          <a:xfrm>
            <a:off x="444600" y="2617200"/>
            <a:ext cx="857520" cy="913320"/>
          </a:xfrm>
          <a:prstGeom prst="rect">
            <a:avLst/>
          </a:prstGeom>
          <a:ln>
            <a:noFill/>
          </a:ln>
        </p:spPr>
      </p:pic>
      <p:pic>
        <p:nvPicPr>
          <p:cNvPr id="192" name="Picture 30" descr=""/>
          <p:cNvPicPr/>
          <p:nvPr/>
        </p:nvPicPr>
        <p:blipFill>
          <a:blip r:embed="rId5"/>
          <a:stretch/>
        </p:blipFill>
        <p:spPr>
          <a:xfrm>
            <a:off x="9655920" y="3750480"/>
            <a:ext cx="2132640" cy="959400"/>
          </a:xfrm>
          <a:prstGeom prst="rect">
            <a:avLst/>
          </a:prstGeom>
          <a:ln>
            <a:noFill/>
          </a:ln>
        </p:spPr>
      </p:pic>
      <p:sp>
        <p:nvSpPr>
          <p:cNvPr id="193" name="CustomShape 2"/>
          <p:cNvSpPr/>
          <p:nvPr/>
        </p:nvSpPr>
        <p:spPr>
          <a:xfrm>
            <a:off x="356760" y="176760"/>
            <a:ext cx="8976960" cy="108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0" tIns="72000" bIns="0"/>
          <a:p>
            <a:pPr>
              <a:lnSpc>
                <a:spcPct val="100000"/>
              </a:lnSpc>
            </a:pPr>
            <a:r>
              <a:rPr b="1" lang="cs-CZ" sz="4400" spc="-1" strike="noStrike">
                <a:solidFill>
                  <a:srgbClr val="de04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BIG DATA</a:t>
            </a:r>
            <a:endParaRPr b="0" lang="cs-CZ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4" name="Picture 12" descr=""/>
          <p:cNvPicPr/>
          <p:nvPr/>
        </p:nvPicPr>
        <p:blipFill>
          <a:blip r:embed="rId6"/>
          <a:stretch/>
        </p:blipFill>
        <p:spPr>
          <a:xfrm>
            <a:off x="3658680" y="2584080"/>
            <a:ext cx="1893600" cy="1893600"/>
          </a:xfrm>
          <a:prstGeom prst="rect">
            <a:avLst/>
          </a:prstGeom>
          <a:ln>
            <a:noFill/>
          </a:ln>
        </p:spPr>
      </p:pic>
      <p:sp>
        <p:nvSpPr>
          <p:cNvPr id="195" name="CustomShape 3"/>
          <p:cNvSpPr/>
          <p:nvPr/>
        </p:nvSpPr>
        <p:spPr>
          <a:xfrm>
            <a:off x="4249080" y="2980800"/>
            <a:ext cx="664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cs-CZ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12" descr=""/>
          <p:cNvPicPr/>
          <p:nvPr/>
        </p:nvPicPr>
        <p:blipFill>
          <a:blip r:embed="rId7"/>
          <a:stretch/>
        </p:blipFill>
        <p:spPr>
          <a:xfrm>
            <a:off x="7880040" y="2531160"/>
            <a:ext cx="1893600" cy="1893600"/>
          </a:xfrm>
          <a:prstGeom prst="rect">
            <a:avLst/>
          </a:prstGeom>
          <a:ln>
            <a:noFill/>
          </a:ln>
        </p:spPr>
      </p:pic>
      <p:sp>
        <p:nvSpPr>
          <p:cNvPr id="197" name="CustomShape 4"/>
          <p:cNvSpPr/>
          <p:nvPr/>
        </p:nvSpPr>
        <p:spPr>
          <a:xfrm>
            <a:off x="8470800" y="2928240"/>
            <a:ext cx="664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cs-CZ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8" name="Picture 14" descr=""/>
          <p:cNvPicPr/>
          <p:nvPr/>
        </p:nvPicPr>
        <p:blipFill>
          <a:blip r:embed="rId8"/>
          <a:stretch/>
        </p:blipFill>
        <p:spPr>
          <a:xfrm>
            <a:off x="10001880" y="2180520"/>
            <a:ext cx="1441080" cy="1441080"/>
          </a:xfrm>
          <a:prstGeom prst="rect">
            <a:avLst/>
          </a:prstGeom>
          <a:ln>
            <a:noFill/>
          </a:ln>
        </p:spPr>
      </p:pic>
      <p:sp>
        <p:nvSpPr>
          <p:cNvPr id="199" name="CustomShape 5"/>
          <p:cNvSpPr/>
          <p:nvPr/>
        </p:nvSpPr>
        <p:spPr>
          <a:xfrm>
            <a:off x="3729240" y="1325520"/>
            <a:ext cx="7536600" cy="469440"/>
          </a:xfrm>
          <a:prstGeom prst="roundRect">
            <a:avLst>
              <a:gd name="adj" fmla="val 29226"/>
            </a:avLst>
          </a:prstGeom>
          <a:solidFill>
            <a:srgbClr val="c00000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cs-CZ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Otevřená rozhraní pro vlastní čidla a aplikace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Picture 16" descr=""/>
          <p:cNvPicPr/>
          <p:nvPr/>
        </p:nvPicPr>
        <p:blipFill>
          <a:blip r:embed="rId9"/>
          <a:stretch/>
        </p:blipFill>
        <p:spPr>
          <a:xfrm>
            <a:off x="5670720" y="2433960"/>
            <a:ext cx="1925280" cy="1904760"/>
          </a:xfrm>
          <a:prstGeom prst="rect">
            <a:avLst/>
          </a:prstGeom>
          <a:ln>
            <a:noFill/>
          </a:ln>
        </p:spPr>
      </p:pic>
      <p:pic>
        <p:nvPicPr>
          <p:cNvPr id="201" name="Picture 20" descr=""/>
          <p:cNvPicPr/>
          <p:nvPr/>
        </p:nvPicPr>
        <p:blipFill>
          <a:blip r:embed="rId10"/>
          <a:stretch/>
        </p:blipFill>
        <p:spPr>
          <a:xfrm>
            <a:off x="444600" y="3909240"/>
            <a:ext cx="1294560" cy="744120"/>
          </a:xfrm>
          <a:prstGeom prst="rect">
            <a:avLst/>
          </a:prstGeom>
          <a:ln>
            <a:noFill/>
          </a:ln>
        </p:spPr>
      </p:pic>
      <p:pic>
        <p:nvPicPr>
          <p:cNvPr id="202" name="Picture 2" descr=""/>
          <p:cNvPicPr/>
          <p:nvPr/>
        </p:nvPicPr>
        <p:blipFill>
          <a:blip r:embed="rId11"/>
          <a:stretch/>
        </p:blipFill>
        <p:spPr>
          <a:xfrm>
            <a:off x="1989000" y="3074040"/>
            <a:ext cx="984240" cy="1386000"/>
          </a:xfrm>
          <a:prstGeom prst="rect">
            <a:avLst/>
          </a:prstGeom>
          <a:ln w="57240">
            <a:solidFill>
              <a:schemeClr val="bg1"/>
            </a:solidFill>
            <a:round/>
          </a:ln>
        </p:spPr>
      </p:pic>
    </p:spTree>
  </p:cSld>
  <p:timing>
    <p:tnLst>
      <p:par>
        <p:cTn id="102" dur="indefinite" restart="never" nodeType="tmRoot">
          <p:childTnLst>
            <p:seq>
              <p:cTn id="10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524840" y="0"/>
            <a:ext cx="7666920" cy="6857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4" name="Picture 42" descr=""/>
          <p:cNvPicPr/>
          <p:nvPr/>
        </p:nvPicPr>
        <p:blipFill>
          <a:blip r:embed="rId1"/>
          <a:stretch/>
        </p:blipFill>
        <p:spPr>
          <a:xfrm>
            <a:off x="0" y="0"/>
            <a:ext cx="4567680" cy="6857640"/>
          </a:xfrm>
          <a:prstGeom prst="rect">
            <a:avLst/>
          </a:prstGeom>
          <a:ln>
            <a:noFill/>
          </a:ln>
        </p:spPr>
      </p:pic>
      <p:sp>
        <p:nvSpPr>
          <p:cNvPr id="205" name="CustomShape 2"/>
          <p:cNvSpPr/>
          <p:nvPr/>
        </p:nvSpPr>
        <p:spPr>
          <a:xfrm>
            <a:off x="5069880" y="872640"/>
            <a:ext cx="7121880" cy="20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cs-CZ" sz="4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813 000 000,- Kč</a:t>
            </a:r>
            <a:r>
              <a:rPr b="1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1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ročních externích nákladů z množství emitovaných částic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(PM10, oxid dusíku a  sýry (bez těžkých kovů,  fugitivních emisí ….)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6" name="Picture 38" descr=""/>
          <p:cNvPicPr/>
          <p:nvPr/>
        </p:nvPicPr>
        <p:blipFill>
          <a:blip r:embed="rId2"/>
          <a:stretch/>
        </p:blipFill>
        <p:spPr>
          <a:xfrm>
            <a:off x="5069880" y="16200"/>
            <a:ext cx="3266640" cy="847440"/>
          </a:xfrm>
          <a:prstGeom prst="rect">
            <a:avLst/>
          </a:prstGeom>
          <a:ln>
            <a:noFill/>
          </a:ln>
        </p:spPr>
      </p:pic>
      <p:sp>
        <p:nvSpPr>
          <p:cNvPr id="207" name="CustomShape 3"/>
          <p:cNvSpPr/>
          <p:nvPr/>
        </p:nvSpPr>
        <p:spPr>
          <a:xfrm>
            <a:off x="5204880" y="2463840"/>
            <a:ext cx="6731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4"/>
          <p:cNvSpPr/>
          <p:nvPr/>
        </p:nvSpPr>
        <p:spPr>
          <a:xfrm>
            <a:off x="5089680" y="2731680"/>
            <a:ext cx="4364640" cy="13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cs-CZ" sz="4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1% - 8 130 000,- Kč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cs-CZ" sz="4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2% - 16 260 000,- Kč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5"/>
          <p:cNvSpPr/>
          <p:nvPr/>
        </p:nvSpPr>
        <p:spPr>
          <a:xfrm>
            <a:off x="5069880" y="4268160"/>
            <a:ext cx="6808680" cy="179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cs-CZ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Jsme přesvědčeni, že projekt je realizovatelný v řádech jednotek procent ročních nákladů z emitovaných částic v regionu.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6"/>
          <p:cNvSpPr/>
          <p:nvPr/>
        </p:nvSpPr>
        <p:spPr>
          <a:xfrm>
            <a:off x="5498280" y="6321240"/>
            <a:ext cx="6693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cs-CZ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Zdroj: Kvantifikace environmentální  a zdravotních dopadů při výrobě el. energie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cs-CZ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Emise z integrovaného registru znečišťování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7"/>
          <p:cNvSpPr/>
          <p:nvPr/>
        </p:nvSpPr>
        <p:spPr>
          <a:xfrm>
            <a:off x="868320" y="101520"/>
            <a:ext cx="2951640" cy="699840"/>
          </a:xfrm>
          <a:prstGeom prst="rect">
            <a:avLst/>
          </a:prstGeom>
          <a:noFill/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cs-CZ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ALARM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4" dur="indefinite" restart="never" nodeType="tmRoot">
          <p:childTnLst>
            <p:seq>
              <p:cTn id="105" dur="indefinite" nodeType="mainSeq">
                <p:childTnLst>
                  <p:par>
                    <p:cTn id="106" fill="hold">
                      <p:stCondLst>
                        <p:cond delay="0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2" descr=""/>
          <p:cNvPicPr/>
          <p:nvPr/>
        </p:nvPicPr>
        <p:blipFill>
          <a:blip r:embed="rId1">
            <a:lum bright="70000" contrast="-70000"/>
          </a:blip>
          <a:srcRect l="946" t="5000" r="1004" b="5339"/>
          <a:stretch/>
        </p:blipFill>
        <p:spPr>
          <a:xfrm>
            <a:off x="0" y="3960000"/>
            <a:ext cx="12191760" cy="2883240"/>
          </a:xfrm>
          <a:prstGeom prst="rect">
            <a:avLst/>
          </a:prstGeom>
          <a:ln>
            <a:noFill/>
          </a:ln>
        </p:spPr>
      </p:pic>
      <p:sp>
        <p:nvSpPr>
          <p:cNvPr id="213" name="CustomShape 1"/>
          <p:cNvSpPr/>
          <p:nvPr/>
        </p:nvSpPr>
        <p:spPr>
          <a:xfrm>
            <a:off x="356760" y="176760"/>
            <a:ext cx="8976960" cy="108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0" tIns="72000" bIns="0"/>
          <a:p>
            <a:pPr>
              <a:lnSpc>
                <a:spcPct val="100000"/>
              </a:lnSpc>
            </a:pPr>
            <a:r>
              <a:rPr b="1" lang="cs-CZ" sz="4400" spc="-1" strike="noStrike">
                <a:solidFill>
                  <a:srgbClr val="de04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I. Inteligentní ovládání budov</a:t>
            </a:r>
            <a:endParaRPr b="0" lang="cs-CZ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356760" y="1130760"/>
            <a:ext cx="10952640" cy="36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Centrum pro zivotni prostředí UK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Environetalni a zdravotni naklady na vyrobu el. Energie = emituje stejne castice.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 Ostravksu PM10, oxid dusikua  syry (bez tezkych kovu, PN5 a PM2,5 bez fugitivni emise ….)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Mnozstvi emitovane na Ostravsku 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813 000 000 Kc rocnich externich nakladu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Naklad na ztraceny lidsky život – 718 000,- na rok (ztrata o kterou je stat pripraven, …..)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Naklad na nevznikly lidsky život – 25 000 0000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Naklady na zdravotni peci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Ekonomicke ztraty při nemocenských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Zdroj: Kvantifikace environ a zdravotnich dopadu při vyrobe el. Energie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Emise z integrovaného registru znecistovani (data hlasi fabriky)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" descr=""/>
          <p:cNvPicPr/>
          <p:nvPr/>
        </p:nvPicPr>
        <p:blipFill>
          <a:blip r:embed="rId1">
            <a:lum bright="70000" contrast="-70000"/>
          </a:blip>
          <a:srcRect l="946" t="5000" r="1004" b="5339"/>
          <a:stretch/>
        </p:blipFill>
        <p:spPr>
          <a:xfrm>
            <a:off x="0" y="3960000"/>
            <a:ext cx="12191760" cy="2883240"/>
          </a:xfrm>
          <a:prstGeom prst="rect">
            <a:avLst/>
          </a:prstGeom>
          <a:ln>
            <a:noFill/>
          </a:ln>
        </p:spPr>
      </p:pic>
      <p:sp>
        <p:nvSpPr>
          <p:cNvPr id="216" name="CustomShape 1"/>
          <p:cNvSpPr/>
          <p:nvPr/>
        </p:nvSpPr>
        <p:spPr>
          <a:xfrm>
            <a:off x="356760" y="176760"/>
            <a:ext cx="8976960" cy="108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2"/>
          <p:cNvSpPr/>
          <p:nvPr/>
        </p:nvSpPr>
        <p:spPr>
          <a:xfrm>
            <a:off x="509040" y="329040"/>
            <a:ext cx="8976960" cy="108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0" tIns="72000" bIns="0"/>
          <a:p>
            <a:pPr>
              <a:lnSpc>
                <a:spcPct val="100000"/>
              </a:lnSpc>
            </a:pPr>
            <a:r>
              <a:rPr b="1" lang="cs-CZ" sz="4400" spc="-1" strike="noStrike">
                <a:solidFill>
                  <a:srgbClr val="de04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Prezentace</a:t>
            </a:r>
            <a:endParaRPr b="0" lang="cs-CZ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688320" y="1553400"/>
            <a:ext cx="11287080" cy="33721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cs-CZ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Microservices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4"/>
          <p:cNvSpPr/>
          <p:nvPr/>
        </p:nvSpPr>
        <p:spPr>
          <a:xfrm>
            <a:off x="1701000" y="1250640"/>
            <a:ext cx="9672840" cy="469440"/>
          </a:xfrm>
          <a:prstGeom prst="roundRect">
            <a:avLst>
              <a:gd name="adj" fmla="val 29226"/>
            </a:avLst>
          </a:prstGeom>
          <a:solidFill>
            <a:srgbClr val="c00000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cs-CZ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Samostatná cloudová aplikace postavená na opensource technologiích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0" name="Picture 10" descr=""/>
          <p:cNvPicPr/>
          <p:nvPr/>
        </p:nvPicPr>
        <p:blipFill>
          <a:blip r:embed="rId2"/>
          <a:stretch/>
        </p:blipFill>
        <p:spPr>
          <a:xfrm>
            <a:off x="0" y="2413080"/>
            <a:ext cx="2251080" cy="1410480"/>
          </a:xfrm>
          <a:prstGeom prst="rect">
            <a:avLst/>
          </a:prstGeom>
          <a:ln>
            <a:noFill/>
          </a:ln>
        </p:spPr>
      </p:pic>
      <p:sp>
        <p:nvSpPr>
          <p:cNvPr id="221" name="CustomShape 5"/>
          <p:cNvSpPr/>
          <p:nvPr/>
        </p:nvSpPr>
        <p:spPr>
          <a:xfrm>
            <a:off x="2749680" y="1900800"/>
            <a:ext cx="22125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cs-CZ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Modulární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6"/>
          <p:cNvSpPr/>
          <p:nvPr/>
        </p:nvSpPr>
        <p:spPr>
          <a:xfrm>
            <a:off x="6086160" y="3188520"/>
            <a:ext cx="29732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cs-CZ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Microservices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7"/>
          <p:cNvSpPr/>
          <p:nvPr/>
        </p:nvSpPr>
        <p:spPr>
          <a:xfrm>
            <a:off x="3749760" y="2622600"/>
            <a:ext cx="24915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cs-CZ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Relevantní 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8"/>
          <p:cNvSpPr/>
          <p:nvPr/>
        </p:nvSpPr>
        <p:spPr>
          <a:xfrm>
            <a:off x="6994080" y="2074680"/>
            <a:ext cx="20588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cs-CZ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Otevřené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9"/>
          <p:cNvSpPr/>
          <p:nvPr/>
        </p:nvSpPr>
        <p:spPr>
          <a:xfrm>
            <a:off x="2800080" y="3710160"/>
            <a:ext cx="29242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cs-CZ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Škálovatelné 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4524840" y="0"/>
            <a:ext cx="7666920" cy="6857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3" name="Picture 42" descr=""/>
          <p:cNvPicPr/>
          <p:nvPr/>
        </p:nvPicPr>
        <p:blipFill>
          <a:blip r:embed="rId1"/>
          <a:stretch/>
        </p:blipFill>
        <p:spPr>
          <a:xfrm>
            <a:off x="0" y="0"/>
            <a:ext cx="4567680" cy="6857640"/>
          </a:xfrm>
          <a:prstGeom prst="rect">
            <a:avLst/>
          </a:prstGeom>
          <a:ln>
            <a:noFill/>
          </a:ln>
        </p:spPr>
      </p:pic>
      <p:sp>
        <p:nvSpPr>
          <p:cNvPr id="84" name="CustomShape 2"/>
          <p:cNvSpPr/>
          <p:nvPr/>
        </p:nvSpPr>
        <p:spPr>
          <a:xfrm>
            <a:off x="5069880" y="872640"/>
            <a:ext cx="7121880" cy="20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cs-CZ" sz="4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813 000 000,- Kč</a:t>
            </a:r>
            <a:r>
              <a:rPr b="1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1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ročních externích nákladů z množství emitovaných částic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PM10, oxid dusíku a  sýry (bez těžkých kovů,  fugitivních emisí ….)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Picture 38" descr=""/>
          <p:cNvPicPr/>
          <p:nvPr/>
        </p:nvPicPr>
        <p:blipFill>
          <a:blip r:embed="rId2"/>
          <a:stretch/>
        </p:blipFill>
        <p:spPr>
          <a:xfrm>
            <a:off x="5069880" y="16200"/>
            <a:ext cx="3266640" cy="847440"/>
          </a:xfrm>
          <a:prstGeom prst="rect">
            <a:avLst/>
          </a:prstGeom>
          <a:ln>
            <a:noFill/>
          </a:ln>
        </p:spPr>
      </p:pic>
      <p:sp>
        <p:nvSpPr>
          <p:cNvPr id="86" name="CustomShape 3"/>
          <p:cNvSpPr/>
          <p:nvPr/>
        </p:nvSpPr>
        <p:spPr>
          <a:xfrm>
            <a:off x="5381280" y="135360"/>
            <a:ext cx="580680" cy="640080"/>
          </a:xfrm>
          <a:prstGeom prst="mathMultiply">
            <a:avLst>
              <a:gd name="adj1" fmla="val 2352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7" name="Picture 46" descr=""/>
          <p:cNvPicPr/>
          <p:nvPr/>
        </p:nvPicPr>
        <p:blipFill>
          <a:blip r:embed="rId3"/>
          <a:stretch/>
        </p:blipFill>
        <p:spPr>
          <a:xfrm>
            <a:off x="5371200" y="3806640"/>
            <a:ext cx="836640" cy="748080"/>
          </a:xfrm>
          <a:prstGeom prst="rect">
            <a:avLst/>
          </a:prstGeom>
          <a:ln>
            <a:noFill/>
          </a:ln>
        </p:spPr>
      </p:pic>
      <p:sp>
        <p:nvSpPr>
          <p:cNvPr id="88" name="CustomShape 4"/>
          <p:cNvSpPr/>
          <p:nvPr/>
        </p:nvSpPr>
        <p:spPr>
          <a:xfrm>
            <a:off x="6580080" y="2652480"/>
            <a:ext cx="3434760" cy="88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cs-CZ" sz="32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718 000 Kč / rok</a:t>
            </a:r>
            <a:r>
              <a:rPr b="1" lang="cs-CZ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cs-CZ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1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náklad na ztracený lidský život 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Picture 52" descr=""/>
          <p:cNvPicPr/>
          <p:nvPr/>
        </p:nvPicPr>
        <p:blipFill>
          <a:blip r:embed="rId4"/>
          <a:srcRect l="21097" t="0" r="17175" b="0"/>
          <a:stretch/>
        </p:blipFill>
        <p:spPr>
          <a:xfrm>
            <a:off x="5479200" y="2595600"/>
            <a:ext cx="623160" cy="1009800"/>
          </a:xfrm>
          <a:prstGeom prst="rect">
            <a:avLst/>
          </a:prstGeom>
          <a:ln>
            <a:noFill/>
          </a:ln>
        </p:spPr>
      </p:pic>
      <p:sp>
        <p:nvSpPr>
          <p:cNvPr id="90" name="CustomShape 5"/>
          <p:cNvSpPr/>
          <p:nvPr/>
        </p:nvSpPr>
        <p:spPr>
          <a:xfrm>
            <a:off x="6528600" y="3762000"/>
            <a:ext cx="3477600" cy="88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cs-CZ" sz="32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25 000 000,-</a:t>
            </a:r>
            <a:r>
              <a:rPr b="1" lang="cs-CZ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1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náklad na nevzniklý lidský život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54" descr=""/>
          <p:cNvPicPr/>
          <p:nvPr/>
        </p:nvPicPr>
        <p:blipFill>
          <a:blip r:embed="rId5"/>
          <a:stretch/>
        </p:blipFill>
        <p:spPr>
          <a:xfrm>
            <a:off x="5498280" y="4866120"/>
            <a:ext cx="631800" cy="631800"/>
          </a:xfrm>
          <a:prstGeom prst="rect">
            <a:avLst/>
          </a:prstGeom>
          <a:ln>
            <a:noFill/>
          </a:ln>
        </p:spPr>
      </p:pic>
      <p:sp>
        <p:nvSpPr>
          <p:cNvPr id="92" name="CustomShape 6"/>
          <p:cNvSpPr/>
          <p:nvPr/>
        </p:nvSpPr>
        <p:spPr>
          <a:xfrm>
            <a:off x="6600600" y="4985640"/>
            <a:ext cx="28875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Náklady na zdravotní péči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7"/>
          <p:cNvSpPr/>
          <p:nvPr/>
        </p:nvSpPr>
        <p:spPr>
          <a:xfrm>
            <a:off x="6532200" y="5889240"/>
            <a:ext cx="40762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Ekonomické ztráty při nemocenských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8"/>
          <p:cNvSpPr/>
          <p:nvPr/>
        </p:nvSpPr>
        <p:spPr>
          <a:xfrm>
            <a:off x="5461920" y="5730480"/>
            <a:ext cx="717120" cy="71712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cs-CZ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9"/>
          <p:cNvSpPr/>
          <p:nvPr/>
        </p:nvSpPr>
        <p:spPr>
          <a:xfrm>
            <a:off x="5498280" y="6321240"/>
            <a:ext cx="6693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cs-CZ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Zdroj: Kvantifikace environmentální  a zdravotních dopadů při výrobě el. energie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cs-CZ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Emise z integrovaného registru znečišťování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10"/>
          <p:cNvSpPr/>
          <p:nvPr/>
        </p:nvSpPr>
        <p:spPr>
          <a:xfrm>
            <a:off x="5204880" y="2463840"/>
            <a:ext cx="6731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11"/>
          <p:cNvSpPr/>
          <p:nvPr/>
        </p:nvSpPr>
        <p:spPr>
          <a:xfrm>
            <a:off x="868320" y="101520"/>
            <a:ext cx="2951640" cy="699840"/>
          </a:xfrm>
          <a:prstGeom prst="rect">
            <a:avLst/>
          </a:prstGeom>
          <a:noFill/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cs-CZ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ALARM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nodeType="withEffect" fill="hold" presetClass="exit" presetID="10">
                                  <p:stCondLst>
                                    <p:cond delay="50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1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4" descr=""/>
          <p:cNvPicPr/>
          <p:nvPr/>
        </p:nvPicPr>
        <p:blipFill>
          <a:blip r:embed="rId1">
            <a:lum bright="70000" contrast="-70000"/>
          </a:blip>
          <a:stretch/>
        </p:blipFill>
        <p:spPr>
          <a:xfrm>
            <a:off x="0" y="0"/>
            <a:ext cx="12191760" cy="2817000"/>
          </a:xfrm>
          <a:prstGeom prst="rect">
            <a:avLst/>
          </a:prstGeom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99" name="Picture 10" descr=""/>
          <p:cNvPicPr/>
          <p:nvPr/>
        </p:nvPicPr>
        <p:blipFill>
          <a:blip r:embed="rId2"/>
          <a:stretch/>
        </p:blipFill>
        <p:spPr>
          <a:xfrm>
            <a:off x="3550680" y="1348920"/>
            <a:ext cx="5572080" cy="3491640"/>
          </a:xfrm>
          <a:prstGeom prst="rect">
            <a:avLst/>
          </a:prstGeom>
          <a:ln>
            <a:noFill/>
          </a:ln>
        </p:spPr>
      </p:pic>
      <p:sp>
        <p:nvSpPr>
          <p:cNvPr id="100" name="CustomShape 1"/>
          <p:cNvSpPr/>
          <p:nvPr/>
        </p:nvSpPr>
        <p:spPr>
          <a:xfrm>
            <a:off x="-278640" y="109800"/>
            <a:ext cx="531720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cs-CZ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DATA ALARM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Picture 6" descr=""/>
          <p:cNvPicPr/>
          <p:nvPr/>
        </p:nvPicPr>
        <p:blipFill>
          <a:blip r:embed="rId3"/>
          <a:stretch/>
        </p:blipFill>
        <p:spPr>
          <a:xfrm>
            <a:off x="216720" y="3855960"/>
            <a:ext cx="3051000" cy="2082240"/>
          </a:xfrm>
          <a:prstGeom prst="rect">
            <a:avLst/>
          </a:prstGeom>
          <a:ln>
            <a:noFill/>
          </a:ln>
        </p:spPr>
      </p:pic>
      <p:pic>
        <p:nvPicPr>
          <p:cNvPr id="102" name="Picture 2" descr=""/>
          <p:cNvPicPr/>
          <p:nvPr/>
        </p:nvPicPr>
        <p:blipFill>
          <a:blip r:embed="rId4"/>
          <a:stretch/>
        </p:blipFill>
        <p:spPr>
          <a:xfrm>
            <a:off x="0" y="1888560"/>
            <a:ext cx="2758320" cy="1843560"/>
          </a:xfrm>
          <a:prstGeom prst="rect">
            <a:avLst/>
          </a:prstGeom>
          <a:ln>
            <a:noFill/>
          </a:ln>
        </p:spPr>
      </p:pic>
      <p:pic>
        <p:nvPicPr>
          <p:cNvPr id="103" name="Picture 8" descr=""/>
          <p:cNvPicPr/>
          <p:nvPr/>
        </p:nvPicPr>
        <p:blipFill>
          <a:blip r:embed="rId5"/>
          <a:stretch/>
        </p:blipFill>
        <p:spPr>
          <a:xfrm>
            <a:off x="1336320" y="2352960"/>
            <a:ext cx="2426040" cy="1600920"/>
          </a:xfrm>
          <a:prstGeom prst="rect">
            <a:avLst/>
          </a:prstGeom>
          <a:ln>
            <a:noFill/>
          </a:ln>
        </p:spPr>
      </p:pic>
      <p:pic>
        <p:nvPicPr>
          <p:cNvPr id="104" name="Picture 26" descr=""/>
          <p:cNvPicPr/>
          <p:nvPr/>
        </p:nvPicPr>
        <p:blipFill>
          <a:blip r:embed="rId6"/>
          <a:stretch/>
        </p:blipFill>
        <p:spPr>
          <a:xfrm>
            <a:off x="9231480" y="1405080"/>
            <a:ext cx="2008440" cy="333972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pic>
        <p:nvPicPr>
          <p:cNvPr id="105" name="Picture 30" descr=""/>
          <p:cNvPicPr/>
          <p:nvPr/>
        </p:nvPicPr>
        <p:blipFill>
          <a:blip r:embed="rId7"/>
          <a:stretch/>
        </p:blipFill>
        <p:spPr>
          <a:xfrm>
            <a:off x="7905600" y="4936680"/>
            <a:ext cx="4285800" cy="1928160"/>
          </a:xfrm>
          <a:prstGeom prst="rect">
            <a:avLst/>
          </a:prstGeom>
          <a:ln>
            <a:noFill/>
          </a:ln>
        </p:spPr>
      </p:pic>
      <p:pic>
        <p:nvPicPr>
          <p:cNvPr id="106" name="Picture 34" descr=""/>
          <p:cNvPicPr/>
          <p:nvPr/>
        </p:nvPicPr>
        <p:blipFill>
          <a:blip r:embed="rId8"/>
          <a:stretch/>
        </p:blipFill>
        <p:spPr>
          <a:xfrm>
            <a:off x="2445840" y="5306760"/>
            <a:ext cx="2633040" cy="152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nodeType="withEffect" fill="hold" presetClass="entr" presetID="1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nodeType="withEffect" fill="hold" presetClass="entr" presetID="1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2" descr=""/>
          <p:cNvPicPr/>
          <p:nvPr/>
        </p:nvPicPr>
        <p:blipFill>
          <a:blip r:embed="rId1">
            <a:lum bright="70000" contrast="-70000"/>
          </a:blip>
          <a:srcRect l="946" t="5000" r="1004" b="5339"/>
          <a:stretch/>
        </p:blipFill>
        <p:spPr>
          <a:xfrm>
            <a:off x="0" y="3960000"/>
            <a:ext cx="12191760" cy="2883240"/>
          </a:xfrm>
          <a:prstGeom prst="rect">
            <a:avLst/>
          </a:prstGeom>
          <a:ln>
            <a:noFill/>
          </a:ln>
        </p:spPr>
      </p:pic>
      <p:pic>
        <p:nvPicPr>
          <p:cNvPr id="108" name="Picture 4" descr=""/>
          <p:cNvPicPr/>
          <p:nvPr/>
        </p:nvPicPr>
        <p:blipFill>
          <a:blip r:embed="rId2"/>
          <a:stretch/>
        </p:blipFill>
        <p:spPr>
          <a:xfrm>
            <a:off x="2625120" y="1704240"/>
            <a:ext cx="1084680" cy="542160"/>
          </a:xfrm>
          <a:prstGeom prst="rect">
            <a:avLst/>
          </a:prstGeom>
          <a:ln>
            <a:noFill/>
          </a:ln>
        </p:spPr>
      </p:pic>
      <p:sp>
        <p:nvSpPr>
          <p:cNvPr id="109" name="CustomShape 1"/>
          <p:cNvSpPr/>
          <p:nvPr/>
        </p:nvSpPr>
        <p:spPr>
          <a:xfrm>
            <a:off x="545760" y="1774800"/>
            <a:ext cx="1375200" cy="23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Teplota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</a:t>
            </a:r>
            <a:r>
              <a:rPr b="0" lang="cs-CZ" sz="2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</a:t>
            </a:r>
            <a:r>
              <a:rPr b="0" lang="cs-CZ" sz="24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Prach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Srážky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356760" y="176760"/>
            <a:ext cx="8976960" cy="108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0" tIns="72000" bIns="0"/>
          <a:p>
            <a:pPr>
              <a:lnSpc>
                <a:spcPct val="100000"/>
              </a:lnSpc>
            </a:pPr>
            <a:r>
              <a:rPr b="1" lang="cs-CZ" sz="4400" spc="-1" strike="noStrike">
                <a:solidFill>
                  <a:srgbClr val="de04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Vstupy / čidla</a:t>
            </a:r>
            <a:endParaRPr b="0" lang="cs-CZ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349560" y="1171800"/>
            <a:ext cx="28756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90000" tIns="45000" bIns="45000"/>
          <a:p>
            <a:pPr>
              <a:lnSpc>
                <a:spcPct val="100000"/>
              </a:lnSpc>
            </a:pPr>
            <a:r>
              <a:rPr b="1" lang="cs-CZ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Co umíme měřit 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Line 4"/>
          <p:cNvSpPr/>
          <p:nvPr/>
        </p:nvSpPr>
        <p:spPr>
          <a:xfrm>
            <a:off x="538200" y="1687680"/>
            <a:ext cx="3096000" cy="360"/>
          </a:xfrm>
          <a:prstGeom prst="line">
            <a:avLst/>
          </a:prstGeom>
          <a:ln w="9360">
            <a:solidFill>
              <a:srgbClr val="d90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5"/>
          <p:cNvSpPr/>
          <p:nvPr/>
        </p:nvSpPr>
        <p:spPr>
          <a:xfrm>
            <a:off x="4064760" y="1198080"/>
            <a:ext cx="16502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90000" tIns="45000" bIns="45000"/>
          <a:p>
            <a:pPr>
              <a:lnSpc>
                <a:spcPct val="100000"/>
              </a:lnSpc>
            </a:pPr>
            <a:r>
              <a:rPr b="1" lang="cs-CZ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Kde a jak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Line 6"/>
          <p:cNvSpPr/>
          <p:nvPr/>
        </p:nvSpPr>
        <p:spPr>
          <a:xfrm>
            <a:off x="4215600" y="1713960"/>
            <a:ext cx="3096000" cy="360"/>
          </a:xfrm>
          <a:prstGeom prst="line">
            <a:avLst/>
          </a:prstGeom>
          <a:ln w="9360">
            <a:solidFill>
              <a:srgbClr val="d90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7"/>
          <p:cNvSpPr/>
          <p:nvPr/>
        </p:nvSpPr>
        <p:spPr>
          <a:xfrm>
            <a:off x="376200" y="4901040"/>
            <a:ext cx="4717440" cy="252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Celková spotřeba při měření kvality ovzduší 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cs-CZ" sz="4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100 - 150 mW … 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8"/>
          <p:cNvSpPr/>
          <p:nvPr/>
        </p:nvSpPr>
        <p:spPr>
          <a:xfrm>
            <a:off x="5500080" y="4901040"/>
            <a:ext cx="653832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cs-CZ" sz="4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… </a:t>
            </a:r>
            <a:r>
              <a:rPr b="1" lang="cs-CZ" sz="4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energeticky nenáročné řešení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9"/>
          <p:cNvSpPr/>
          <p:nvPr/>
        </p:nvSpPr>
        <p:spPr>
          <a:xfrm>
            <a:off x="2505600" y="2436480"/>
            <a:ext cx="1204200" cy="12042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cs-CZ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NB-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cs-CZ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IoT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Picture 6" descr=""/>
          <p:cNvPicPr/>
          <p:nvPr/>
        </p:nvPicPr>
        <p:blipFill>
          <a:blip r:embed="rId3"/>
          <a:stretch/>
        </p:blipFill>
        <p:spPr>
          <a:xfrm>
            <a:off x="4573080" y="1817280"/>
            <a:ext cx="2042280" cy="1393920"/>
          </a:xfrm>
          <a:prstGeom prst="rect">
            <a:avLst/>
          </a:prstGeom>
          <a:ln>
            <a:noFill/>
          </a:ln>
        </p:spPr>
      </p:pic>
      <p:pic>
        <p:nvPicPr>
          <p:cNvPr id="119" name="Picture 2" descr=""/>
          <p:cNvPicPr/>
          <p:nvPr/>
        </p:nvPicPr>
        <p:blipFill>
          <a:blip r:embed="rId4"/>
          <a:stretch/>
        </p:blipFill>
        <p:spPr>
          <a:xfrm>
            <a:off x="5070600" y="2572200"/>
            <a:ext cx="1885320" cy="1413720"/>
          </a:xfrm>
          <a:prstGeom prst="rect">
            <a:avLst/>
          </a:prstGeom>
          <a:ln>
            <a:noFill/>
          </a:ln>
        </p:spPr>
      </p:pic>
      <p:sp>
        <p:nvSpPr>
          <p:cNvPr id="120" name="CustomShape 10"/>
          <p:cNvSpPr/>
          <p:nvPr/>
        </p:nvSpPr>
        <p:spPr>
          <a:xfrm>
            <a:off x="7788960" y="1808640"/>
            <a:ext cx="371160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Měřící zařízení : ~30 000,-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Dron: ~40 000,- (volitelné)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11"/>
          <p:cNvSpPr/>
          <p:nvPr/>
        </p:nvSpPr>
        <p:spPr>
          <a:xfrm>
            <a:off x="7678800" y="1205640"/>
            <a:ext cx="9583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90000" tIns="45000" bIns="45000"/>
          <a:p>
            <a:pPr>
              <a:lnSpc>
                <a:spcPct val="100000"/>
              </a:lnSpc>
            </a:pPr>
            <a:r>
              <a:rPr b="1" lang="cs-CZ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Cena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Line 12"/>
          <p:cNvSpPr/>
          <p:nvPr/>
        </p:nvSpPr>
        <p:spPr>
          <a:xfrm>
            <a:off x="7772400" y="1721520"/>
            <a:ext cx="3096000" cy="360"/>
          </a:xfrm>
          <a:prstGeom prst="line">
            <a:avLst/>
          </a:prstGeom>
          <a:ln w="9360">
            <a:solidFill>
              <a:srgbClr val="d90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13"/>
          <p:cNvSpPr/>
          <p:nvPr/>
        </p:nvSpPr>
        <p:spPr>
          <a:xfrm rot="10800000">
            <a:off x="10574640" y="2940840"/>
            <a:ext cx="1858680" cy="213840"/>
          </a:xfrm>
          <a:prstGeom prst="triangle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24" name="CustomShape 14"/>
          <p:cNvSpPr/>
          <p:nvPr/>
        </p:nvSpPr>
        <p:spPr>
          <a:xfrm>
            <a:off x="7772400" y="3048480"/>
            <a:ext cx="3744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Měření v různých výškách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8" dur="indefinite" restart="never" nodeType="tmRoot">
          <p:childTnLst>
            <p:seq>
              <p:cTn id="59" dur="indefinite" nodeType="mainSeq">
                <p:childTnLst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 descr=""/>
          <p:cNvPicPr/>
          <p:nvPr/>
        </p:nvPicPr>
        <p:blipFill>
          <a:blip r:embed="rId1">
            <a:lum bright="70000" contrast="-70000"/>
          </a:blip>
          <a:srcRect l="946" t="5000" r="1004" b="5339"/>
          <a:stretch/>
        </p:blipFill>
        <p:spPr>
          <a:xfrm>
            <a:off x="0" y="3960000"/>
            <a:ext cx="12191760" cy="2883240"/>
          </a:xfrm>
          <a:prstGeom prst="rect">
            <a:avLst/>
          </a:prstGeom>
          <a:ln>
            <a:noFill/>
          </a:ln>
        </p:spPr>
      </p:pic>
      <p:sp>
        <p:nvSpPr>
          <p:cNvPr id="126" name="CustomShape 1"/>
          <p:cNvSpPr/>
          <p:nvPr/>
        </p:nvSpPr>
        <p:spPr>
          <a:xfrm>
            <a:off x="509040" y="329040"/>
            <a:ext cx="8976960" cy="108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0" tIns="72000" bIns="0"/>
          <a:p>
            <a:pPr>
              <a:lnSpc>
                <a:spcPct val="100000"/>
              </a:lnSpc>
            </a:pPr>
            <a:r>
              <a:rPr b="1" lang="cs-CZ" sz="4400" spc="-1" strike="noStrike">
                <a:solidFill>
                  <a:srgbClr val="de04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Prezentace dat</a:t>
            </a:r>
            <a:endParaRPr b="0" lang="cs-CZ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2298600" y="1498680"/>
            <a:ext cx="3314160" cy="4085280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8" name="Picture 10" descr=""/>
          <p:cNvPicPr/>
          <p:nvPr/>
        </p:nvPicPr>
        <p:blipFill>
          <a:blip r:embed="rId2"/>
          <a:stretch/>
        </p:blipFill>
        <p:spPr>
          <a:xfrm>
            <a:off x="158040" y="1649520"/>
            <a:ext cx="2251080" cy="1410480"/>
          </a:xfrm>
          <a:prstGeom prst="rect">
            <a:avLst/>
          </a:prstGeom>
          <a:ln>
            <a:noFill/>
          </a:ln>
        </p:spPr>
      </p:pic>
      <p:sp>
        <p:nvSpPr>
          <p:cNvPr id="129" name="CustomShape 3"/>
          <p:cNvSpPr/>
          <p:nvPr/>
        </p:nvSpPr>
        <p:spPr>
          <a:xfrm>
            <a:off x="2876040" y="1976760"/>
            <a:ext cx="1924560" cy="265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200000"/>
              </a:lnSpc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Modulární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200000"/>
              </a:lnSpc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Flexibilní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200000"/>
              </a:lnSpc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Otevřené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200000"/>
              </a:lnSpc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Škálovatelné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2615040" y="1257120"/>
            <a:ext cx="2681640" cy="690120"/>
          </a:xfrm>
          <a:prstGeom prst="roundRect">
            <a:avLst>
              <a:gd name="adj" fmla="val 11271"/>
            </a:avLst>
          </a:prstGeom>
          <a:solidFill>
            <a:srgbClr val="c00000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cs-CZ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Cloudová aplikace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5"/>
          <p:cNvSpPr/>
          <p:nvPr/>
        </p:nvSpPr>
        <p:spPr>
          <a:xfrm>
            <a:off x="5865120" y="1498680"/>
            <a:ext cx="5234400" cy="2102040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6"/>
          <p:cNvSpPr/>
          <p:nvPr/>
        </p:nvSpPr>
        <p:spPr>
          <a:xfrm>
            <a:off x="6181560" y="2096640"/>
            <a:ext cx="450000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Dashboard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Monitoring stavu srážek a absorbce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Notifikace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7"/>
          <p:cNvSpPr/>
          <p:nvPr/>
        </p:nvSpPr>
        <p:spPr>
          <a:xfrm>
            <a:off x="6095880" y="1257120"/>
            <a:ext cx="2197440" cy="707040"/>
          </a:xfrm>
          <a:prstGeom prst="roundRect">
            <a:avLst>
              <a:gd name="adj" fmla="val 11271"/>
            </a:avLst>
          </a:prstGeom>
          <a:solidFill>
            <a:srgbClr val="c00000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cs-CZ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Microservices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Picture 2" descr=""/>
          <p:cNvPicPr/>
          <p:nvPr/>
        </p:nvPicPr>
        <p:blipFill>
          <a:blip r:embed="rId3"/>
          <a:stretch/>
        </p:blipFill>
        <p:spPr>
          <a:xfrm>
            <a:off x="10894320" y="1982520"/>
            <a:ext cx="828000" cy="1166400"/>
          </a:xfrm>
          <a:prstGeom prst="rect">
            <a:avLst/>
          </a:prstGeom>
          <a:ln w="57240">
            <a:solidFill>
              <a:schemeClr val="bg1"/>
            </a:solidFill>
            <a:round/>
          </a:ln>
        </p:spPr>
      </p:pic>
      <p:sp>
        <p:nvSpPr>
          <p:cNvPr id="135" name="CustomShape 8"/>
          <p:cNvSpPr/>
          <p:nvPr/>
        </p:nvSpPr>
        <p:spPr>
          <a:xfrm>
            <a:off x="5907240" y="3712320"/>
            <a:ext cx="5192280" cy="913680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9"/>
          <p:cNvSpPr/>
          <p:nvPr/>
        </p:nvSpPr>
        <p:spPr>
          <a:xfrm>
            <a:off x="6181560" y="3906000"/>
            <a:ext cx="4500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Ovládání (chytrých) budov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10"/>
          <p:cNvSpPr/>
          <p:nvPr/>
        </p:nvSpPr>
        <p:spPr>
          <a:xfrm>
            <a:off x="5907240" y="4758120"/>
            <a:ext cx="5192280" cy="825840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11"/>
          <p:cNvSpPr/>
          <p:nvPr/>
        </p:nvSpPr>
        <p:spPr>
          <a:xfrm>
            <a:off x="6181560" y="4939920"/>
            <a:ext cx="48164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Využití a efektivita dotačních programů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Picture 4" descr=""/>
          <p:cNvPicPr/>
          <p:nvPr/>
        </p:nvPicPr>
        <p:blipFill>
          <a:blip r:embed="rId4"/>
          <a:srcRect l="0" t="15677" r="0" b="5328"/>
          <a:stretch/>
        </p:blipFill>
        <p:spPr>
          <a:xfrm>
            <a:off x="10551600" y="3823920"/>
            <a:ext cx="1251000" cy="740880"/>
          </a:xfrm>
          <a:prstGeom prst="rect">
            <a:avLst/>
          </a:prstGeom>
          <a:ln>
            <a:noFill/>
          </a:ln>
        </p:spPr>
      </p:pic>
      <p:pic>
        <p:nvPicPr>
          <p:cNvPr id="140" name="Picture 6" descr=""/>
          <p:cNvPicPr/>
          <p:nvPr/>
        </p:nvPicPr>
        <p:blipFill>
          <a:blip r:embed="rId5"/>
          <a:stretch/>
        </p:blipFill>
        <p:spPr>
          <a:xfrm>
            <a:off x="10998360" y="4857120"/>
            <a:ext cx="793800" cy="593640"/>
          </a:xfrm>
          <a:prstGeom prst="rect">
            <a:avLst/>
          </a:prstGeom>
          <a:ln>
            <a:noFill/>
          </a:ln>
        </p:spPr>
      </p:pic>
      <p:sp>
        <p:nvSpPr>
          <p:cNvPr id="141" name="CustomShape 12"/>
          <p:cNvSpPr/>
          <p:nvPr/>
        </p:nvSpPr>
        <p:spPr>
          <a:xfrm rot="5400000">
            <a:off x="4299840" y="3345480"/>
            <a:ext cx="3021480" cy="363600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2" name="Picture 16" descr=""/>
          <p:cNvPicPr/>
          <p:nvPr/>
        </p:nvPicPr>
        <p:blipFill>
          <a:blip r:embed="rId6"/>
          <a:stretch/>
        </p:blipFill>
        <p:spPr>
          <a:xfrm>
            <a:off x="542520" y="3226680"/>
            <a:ext cx="1482120" cy="146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6" dur="indefinite" restart="never" nodeType="tmRoot">
          <p:childTnLst>
            <p:seq>
              <p:cTn id="8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2" descr=""/>
          <p:cNvPicPr/>
          <p:nvPr/>
        </p:nvPicPr>
        <p:blipFill>
          <a:blip r:embed="rId1">
            <a:lum bright="70000" contrast="-70000"/>
          </a:blip>
          <a:srcRect l="946" t="5000" r="1004" b="5339"/>
          <a:stretch/>
        </p:blipFill>
        <p:spPr>
          <a:xfrm>
            <a:off x="0" y="3960000"/>
            <a:ext cx="12191760" cy="2883240"/>
          </a:xfrm>
          <a:prstGeom prst="rect">
            <a:avLst/>
          </a:prstGeom>
          <a:ln>
            <a:noFill/>
          </a:ln>
        </p:spPr>
      </p:pic>
      <p:sp>
        <p:nvSpPr>
          <p:cNvPr id="144" name="CustomShape 1"/>
          <p:cNvSpPr/>
          <p:nvPr/>
        </p:nvSpPr>
        <p:spPr>
          <a:xfrm>
            <a:off x="7884360" y="1176480"/>
            <a:ext cx="3862080" cy="4868280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2"/>
          <p:cNvSpPr/>
          <p:nvPr/>
        </p:nvSpPr>
        <p:spPr>
          <a:xfrm>
            <a:off x="277920" y="1176480"/>
            <a:ext cx="3862080" cy="4868280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3"/>
          <p:cNvSpPr/>
          <p:nvPr/>
        </p:nvSpPr>
        <p:spPr>
          <a:xfrm>
            <a:off x="509040" y="329040"/>
            <a:ext cx="11987280" cy="108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0" tIns="72000" bIns="0"/>
          <a:p>
            <a:pPr>
              <a:lnSpc>
                <a:spcPct val="100000"/>
              </a:lnSpc>
            </a:pPr>
            <a:r>
              <a:rPr b="1" lang="cs-CZ" sz="4400" spc="-1" strike="noStrike">
                <a:solidFill>
                  <a:srgbClr val="de04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Příklad použití I. - Ovládání (chytrých) budov</a:t>
            </a:r>
            <a:endParaRPr b="0" lang="cs-CZ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Picture 2" descr=""/>
          <p:cNvPicPr/>
          <p:nvPr/>
        </p:nvPicPr>
        <p:blipFill>
          <a:blip r:embed="rId2"/>
          <a:stretch/>
        </p:blipFill>
        <p:spPr>
          <a:xfrm>
            <a:off x="1136880" y="1460880"/>
            <a:ext cx="1621800" cy="1083600"/>
          </a:xfrm>
          <a:prstGeom prst="rect">
            <a:avLst/>
          </a:prstGeom>
          <a:ln>
            <a:noFill/>
          </a:ln>
        </p:spPr>
      </p:pic>
      <p:pic>
        <p:nvPicPr>
          <p:cNvPr id="148" name="Picture 8" descr=""/>
          <p:cNvPicPr/>
          <p:nvPr/>
        </p:nvPicPr>
        <p:blipFill>
          <a:blip r:embed="rId3"/>
          <a:stretch/>
        </p:blipFill>
        <p:spPr>
          <a:xfrm>
            <a:off x="1922400" y="1734120"/>
            <a:ext cx="1426320" cy="941040"/>
          </a:xfrm>
          <a:prstGeom prst="rect">
            <a:avLst/>
          </a:prstGeom>
          <a:ln>
            <a:noFill/>
          </a:ln>
        </p:spPr>
      </p:pic>
      <p:pic>
        <p:nvPicPr>
          <p:cNvPr id="149" name="Picture 2" descr=""/>
          <p:cNvPicPr/>
          <p:nvPr/>
        </p:nvPicPr>
        <p:blipFill>
          <a:blip r:embed="rId4"/>
          <a:stretch/>
        </p:blipFill>
        <p:spPr>
          <a:xfrm>
            <a:off x="475200" y="2739600"/>
            <a:ext cx="857520" cy="913320"/>
          </a:xfrm>
          <a:prstGeom prst="rect">
            <a:avLst/>
          </a:prstGeom>
          <a:ln>
            <a:noFill/>
          </a:ln>
        </p:spPr>
      </p:pic>
      <p:pic>
        <p:nvPicPr>
          <p:cNvPr id="150" name="Picture 6" descr=""/>
          <p:cNvPicPr/>
          <p:nvPr/>
        </p:nvPicPr>
        <p:blipFill>
          <a:blip r:embed="rId5"/>
          <a:stretch/>
        </p:blipFill>
        <p:spPr>
          <a:xfrm>
            <a:off x="1179720" y="2884320"/>
            <a:ext cx="2042280" cy="1393920"/>
          </a:xfrm>
          <a:prstGeom prst="rect">
            <a:avLst/>
          </a:prstGeom>
          <a:ln>
            <a:noFill/>
          </a:ln>
        </p:spPr>
      </p:pic>
      <p:pic>
        <p:nvPicPr>
          <p:cNvPr id="151" name="Picture 2" descr=""/>
          <p:cNvPicPr/>
          <p:nvPr/>
        </p:nvPicPr>
        <p:blipFill>
          <a:blip r:embed="rId6"/>
          <a:stretch/>
        </p:blipFill>
        <p:spPr>
          <a:xfrm>
            <a:off x="1677240" y="3639240"/>
            <a:ext cx="1885320" cy="1413720"/>
          </a:xfrm>
          <a:prstGeom prst="rect">
            <a:avLst/>
          </a:prstGeom>
          <a:ln>
            <a:noFill/>
          </a:ln>
        </p:spPr>
      </p:pic>
      <p:sp>
        <p:nvSpPr>
          <p:cNvPr id="152" name="CustomShape 4"/>
          <p:cNvSpPr/>
          <p:nvPr/>
        </p:nvSpPr>
        <p:spPr>
          <a:xfrm>
            <a:off x="2722680" y="2087640"/>
            <a:ext cx="851760" cy="8265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cs-CZ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NB-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cs-CZ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IoT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Picture 16" descr=""/>
          <p:cNvPicPr/>
          <p:nvPr/>
        </p:nvPicPr>
        <p:blipFill>
          <a:blip r:embed="rId7"/>
          <a:stretch/>
        </p:blipFill>
        <p:spPr>
          <a:xfrm>
            <a:off x="8406000" y="1249920"/>
            <a:ext cx="3029760" cy="2503800"/>
          </a:xfrm>
          <a:prstGeom prst="rect">
            <a:avLst/>
          </a:prstGeom>
          <a:ln>
            <a:noFill/>
          </a:ln>
        </p:spPr>
      </p:pic>
      <p:pic>
        <p:nvPicPr>
          <p:cNvPr id="154" name="Picture 20" descr=""/>
          <p:cNvPicPr/>
          <p:nvPr/>
        </p:nvPicPr>
        <p:blipFill>
          <a:blip r:embed="rId8"/>
          <a:stretch/>
        </p:blipFill>
        <p:spPr>
          <a:xfrm>
            <a:off x="363960" y="4582440"/>
            <a:ext cx="1631880" cy="938160"/>
          </a:xfrm>
          <a:prstGeom prst="rect">
            <a:avLst/>
          </a:prstGeom>
          <a:ln>
            <a:noFill/>
          </a:ln>
        </p:spPr>
      </p:pic>
      <p:pic>
        <p:nvPicPr>
          <p:cNvPr id="155" name="Picture 18" descr=""/>
          <p:cNvPicPr/>
          <p:nvPr/>
        </p:nvPicPr>
        <p:blipFill>
          <a:blip r:embed="rId9"/>
          <a:stretch/>
        </p:blipFill>
        <p:spPr>
          <a:xfrm>
            <a:off x="4861440" y="2359080"/>
            <a:ext cx="2468880" cy="2468880"/>
          </a:xfrm>
          <a:prstGeom prst="rect">
            <a:avLst/>
          </a:prstGeom>
          <a:ln>
            <a:noFill/>
          </a:ln>
        </p:spPr>
      </p:pic>
      <p:pic>
        <p:nvPicPr>
          <p:cNvPr id="156" name="Picture 22" descr=""/>
          <p:cNvPicPr/>
          <p:nvPr/>
        </p:nvPicPr>
        <p:blipFill>
          <a:blip r:embed="rId10"/>
          <a:stretch/>
        </p:blipFill>
        <p:spPr>
          <a:xfrm>
            <a:off x="9146520" y="205128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157" name="Picture 14" descr=""/>
          <p:cNvPicPr/>
          <p:nvPr/>
        </p:nvPicPr>
        <p:blipFill>
          <a:blip r:embed="rId11"/>
          <a:stretch/>
        </p:blipFill>
        <p:spPr>
          <a:xfrm>
            <a:off x="8157960" y="3773520"/>
            <a:ext cx="1976760" cy="1976760"/>
          </a:xfrm>
          <a:prstGeom prst="rect">
            <a:avLst/>
          </a:prstGeom>
          <a:ln>
            <a:noFill/>
          </a:ln>
        </p:spPr>
      </p:pic>
      <p:pic>
        <p:nvPicPr>
          <p:cNvPr id="158" name="Picture 2" descr=""/>
          <p:cNvPicPr/>
          <p:nvPr/>
        </p:nvPicPr>
        <p:blipFill>
          <a:blip r:embed="rId12"/>
          <a:stretch/>
        </p:blipFill>
        <p:spPr>
          <a:xfrm>
            <a:off x="10116720" y="3953520"/>
            <a:ext cx="1184400" cy="1668240"/>
          </a:xfrm>
          <a:prstGeom prst="rect">
            <a:avLst/>
          </a:prstGeom>
          <a:ln w="57240">
            <a:solidFill>
              <a:schemeClr val="bg1"/>
            </a:solidFill>
            <a:round/>
          </a:ln>
        </p:spPr>
      </p:pic>
      <p:pic>
        <p:nvPicPr>
          <p:cNvPr id="159" name="Picture 26" descr=""/>
          <p:cNvPicPr/>
          <p:nvPr/>
        </p:nvPicPr>
        <p:blipFill>
          <a:blip r:embed="rId13"/>
          <a:stretch/>
        </p:blipFill>
        <p:spPr>
          <a:xfrm>
            <a:off x="9028800" y="4262400"/>
            <a:ext cx="809280" cy="809280"/>
          </a:xfrm>
          <a:prstGeom prst="rect">
            <a:avLst/>
          </a:prstGeom>
          <a:ln>
            <a:noFill/>
          </a:ln>
        </p:spPr>
      </p:pic>
      <p:sp>
        <p:nvSpPr>
          <p:cNvPr id="160" name="CustomShape 5"/>
          <p:cNvSpPr/>
          <p:nvPr/>
        </p:nvSpPr>
        <p:spPr>
          <a:xfrm rot="5400000">
            <a:off x="3687840" y="3220560"/>
            <a:ext cx="1234800" cy="779760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6"/>
          <p:cNvSpPr/>
          <p:nvPr/>
        </p:nvSpPr>
        <p:spPr>
          <a:xfrm rot="5400000">
            <a:off x="7287840" y="3193200"/>
            <a:ext cx="1234800" cy="779760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88" dur="indefinite" restart="never" nodeType="tmRoot">
          <p:childTnLst>
            <p:seq>
              <p:cTn id="89" dur="indefinite" nodeType="mainSeq"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2" descr=""/>
          <p:cNvPicPr/>
          <p:nvPr/>
        </p:nvPicPr>
        <p:blipFill>
          <a:blip r:embed="rId1">
            <a:lum bright="70000" contrast="-70000"/>
          </a:blip>
          <a:srcRect l="946" t="5000" r="1004" b="5339"/>
          <a:stretch/>
        </p:blipFill>
        <p:spPr>
          <a:xfrm>
            <a:off x="0" y="3960000"/>
            <a:ext cx="12191760" cy="2883240"/>
          </a:xfrm>
          <a:prstGeom prst="rect">
            <a:avLst/>
          </a:prstGeom>
          <a:ln>
            <a:noFill/>
          </a:ln>
        </p:spPr>
      </p:pic>
      <p:sp>
        <p:nvSpPr>
          <p:cNvPr id="163" name="CustomShape 1"/>
          <p:cNvSpPr/>
          <p:nvPr/>
        </p:nvSpPr>
        <p:spPr>
          <a:xfrm>
            <a:off x="282960" y="1754640"/>
            <a:ext cx="1128888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Zmírnění dopadů sucha a zamezení plýtvání pitnou vodou.  Například na domácí nádrž na dešťovou vodu nebo na vybudování zahradního jezírka, které by využívali na zalévání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Picture 10" descr=""/>
          <p:cNvPicPr/>
          <p:nvPr/>
        </p:nvPicPr>
        <p:blipFill>
          <a:blip r:embed="rId2"/>
          <a:stretch/>
        </p:blipFill>
        <p:spPr>
          <a:xfrm>
            <a:off x="638280" y="3047040"/>
            <a:ext cx="4125600" cy="2778480"/>
          </a:xfrm>
          <a:prstGeom prst="rect">
            <a:avLst/>
          </a:prstGeom>
          <a:ln>
            <a:noFill/>
          </a:ln>
        </p:spPr>
      </p:pic>
      <p:pic>
        <p:nvPicPr>
          <p:cNvPr id="165" name="Picture 12" descr=""/>
          <p:cNvPicPr/>
          <p:nvPr/>
        </p:nvPicPr>
        <p:blipFill>
          <a:blip r:embed="rId3"/>
          <a:stretch/>
        </p:blipFill>
        <p:spPr>
          <a:xfrm>
            <a:off x="8154360" y="402840"/>
            <a:ext cx="3031920" cy="764640"/>
          </a:xfrm>
          <a:prstGeom prst="rect">
            <a:avLst/>
          </a:prstGeom>
          <a:ln>
            <a:noFill/>
          </a:ln>
        </p:spPr>
      </p:pic>
      <p:pic>
        <p:nvPicPr>
          <p:cNvPr id="166" name="Picture 2" descr=""/>
          <p:cNvPicPr/>
          <p:nvPr/>
        </p:nvPicPr>
        <p:blipFill>
          <a:blip r:embed="rId4"/>
          <a:stretch/>
        </p:blipFill>
        <p:spPr>
          <a:xfrm>
            <a:off x="4760640" y="131400"/>
            <a:ext cx="2670120" cy="1256400"/>
          </a:xfrm>
          <a:prstGeom prst="rect">
            <a:avLst/>
          </a:prstGeom>
          <a:ln>
            <a:noFill/>
          </a:ln>
        </p:spPr>
      </p:pic>
      <p:sp>
        <p:nvSpPr>
          <p:cNvPr id="167" name="CustomShape 2"/>
          <p:cNvSpPr/>
          <p:nvPr/>
        </p:nvSpPr>
        <p:spPr>
          <a:xfrm>
            <a:off x="5554080" y="2922840"/>
            <a:ext cx="6017760" cy="825840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8" name="Picture 6" descr=""/>
          <p:cNvPicPr/>
          <p:nvPr/>
        </p:nvPicPr>
        <p:blipFill>
          <a:blip r:embed="rId5"/>
          <a:stretch/>
        </p:blipFill>
        <p:spPr>
          <a:xfrm>
            <a:off x="5036400" y="3050280"/>
            <a:ext cx="793800" cy="593640"/>
          </a:xfrm>
          <a:prstGeom prst="rect">
            <a:avLst/>
          </a:prstGeom>
          <a:ln>
            <a:noFill/>
          </a:ln>
        </p:spPr>
      </p:pic>
      <p:sp>
        <p:nvSpPr>
          <p:cNvPr id="169" name="CustomShape 3"/>
          <p:cNvSpPr/>
          <p:nvPr/>
        </p:nvSpPr>
        <p:spPr>
          <a:xfrm>
            <a:off x="6176880" y="3056400"/>
            <a:ext cx="48164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Využití a efektivita dotačních programů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5554080" y="3953520"/>
            <a:ext cx="6017760" cy="825840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5"/>
          <p:cNvSpPr/>
          <p:nvPr/>
        </p:nvSpPr>
        <p:spPr>
          <a:xfrm>
            <a:off x="6176880" y="4087080"/>
            <a:ext cx="4816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Množství srážek v krajině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2" name="Picture 14" descr=""/>
          <p:cNvPicPr/>
          <p:nvPr/>
        </p:nvPicPr>
        <p:blipFill>
          <a:blip r:embed="rId6"/>
          <a:stretch/>
        </p:blipFill>
        <p:spPr>
          <a:xfrm>
            <a:off x="4978080" y="3987720"/>
            <a:ext cx="910800" cy="910800"/>
          </a:xfrm>
          <a:prstGeom prst="rect">
            <a:avLst/>
          </a:prstGeom>
          <a:ln>
            <a:noFill/>
          </a:ln>
        </p:spPr>
      </p:pic>
      <p:sp>
        <p:nvSpPr>
          <p:cNvPr id="173" name="CustomShape 6"/>
          <p:cNvSpPr/>
          <p:nvPr/>
        </p:nvSpPr>
        <p:spPr>
          <a:xfrm>
            <a:off x="5554080" y="5062320"/>
            <a:ext cx="6017760" cy="825840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28440">
            <a:solidFill>
              <a:srgbClr val="c00000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7"/>
          <p:cNvSpPr/>
          <p:nvPr/>
        </p:nvSpPr>
        <p:spPr>
          <a:xfrm>
            <a:off x="6176880" y="5195880"/>
            <a:ext cx="51768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Informace o úsporách, stavu zásob vody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" name="Picture 2" descr=""/>
          <p:cNvPicPr/>
          <p:nvPr/>
        </p:nvPicPr>
        <p:blipFill>
          <a:blip r:embed="rId7"/>
          <a:stretch/>
        </p:blipFill>
        <p:spPr>
          <a:xfrm>
            <a:off x="5147640" y="5151600"/>
            <a:ext cx="450000" cy="634320"/>
          </a:xfrm>
          <a:prstGeom prst="rect">
            <a:avLst/>
          </a:prstGeom>
          <a:ln w="57240">
            <a:solidFill>
              <a:schemeClr val="bg1"/>
            </a:solidFill>
            <a:round/>
          </a:ln>
        </p:spPr>
      </p:pic>
      <p:sp>
        <p:nvSpPr>
          <p:cNvPr id="176" name="CustomShape 8"/>
          <p:cNvSpPr/>
          <p:nvPr/>
        </p:nvSpPr>
        <p:spPr>
          <a:xfrm>
            <a:off x="509040" y="329040"/>
            <a:ext cx="11987280" cy="108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0" tIns="72000" bIns="0"/>
          <a:p>
            <a:pPr>
              <a:lnSpc>
                <a:spcPct val="100000"/>
              </a:lnSpc>
            </a:pPr>
            <a:r>
              <a:rPr b="1" lang="cs-CZ" sz="4400" spc="-1" strike="noStrike">
                <a:solidFill>
                  <a:srgbClr val="de0400"/>
                </a:solidFill>
                <a:uFill>
                  <a:solidFill>
                    <a:srgbClr val="ffffff"/>
                  </a:solidFill>
                </a:uFill>
                <a:latin typeface="Vodafone Rg"/>
              </a:rPr>
              <a:t>Příklad použití II. </a:t>
            </a:r>
            <a:endParaRPr b="0" lang="cs-CZ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4" dur="indefinite" restart="never" nodeType="tmRoot">
          <p:childTnLst>
            <p:seq>
              <p:cTn id="9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4524840" y="0"/>
            <a:ext cx="7666920" cy="6857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8" name="Picture 42" descr=""/>
          <p:cNvPicPr/>
          <p:nvPr/>
        </p:nvPicPr>
        <p:blipFill>
          <a:blip r:embed="rId1"/>
          <a:stretch/>
        </p:blipFill>
        <p:spPr>
          <a:xfrm>
            <a:off x="0" y="0"/>
            <a:ext cx="4567680" cy="6857640"/>
          </a:xfrm>
          <a:prstGeom prst="rect">
            <a:avLst/>
          </a:prstGeom>
          <a:ln>
            <a:noFill/>
          </a:ln>
        </p:spPr>
      </p:pic>
      <p:sp>
        <p:nvSpPr>
          <p:cNvPr id="179" name="CustomShape 2"/>
          <p:cNvSpPr/>
          <p:nvPr/>
        </p:nvSpPr>
        <p:spPr>
          <a:xfrm>
            <a:off x="4854600" y="222480"/>
            <a:ext cx="7007400" cy="63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7000"/>
              </a:lnSpc>
              <a:buClr>
                <a:srgbClr val="c00000"/>
              </a:buClr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Stav životního prostředí na Ostravsku má přímý </a:t>
            </a:r>
            <a:r>
              <a:rPr b="0" lang="cs-CZ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dopad na lidské životy, zdraví dětí </a:t>
            </a: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 ročně stojí stovky miliónů.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7000"/>
              </a:lnSpc>
              <a:buClr>
                <a:srgbClr val="c00000"/>
              </a:buClr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Vnímáme potřebu </a:t>
            </a:r>
            <a:r>
              <a:rPr b="0" lang="cs-CZ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integrace a získávaní aktuálních, transparentně dostupných dat.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7000"/>
              </a:lnSpc>
              <a:buClr>
                <a:srgbClr val="c00000"/>
              </a:buClr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Vytváříme </a:t>
            </a:r>
            <a:r>
              <a:rPr b="0" lang="cs-CZ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otevřenou platformu </a:t>
            </a: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využitelnou statní správou, neziskovým sektor, komerční sférou i koncovými uživateli.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7000"/>
              </a:lnSpc>
              <a:buClr>
                <a:srgbClr val="c00000"/>
              </a:buClr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Pokročilá </a:t>
            </a:r>
            <a:r>
              <a:rPr b="0" lang="cs-CZ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umělá inteligence </a:t>
            </a: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tohoto řešení umožňuje zpracování a analýzu dat v reálném čase.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7000"/>
              </a:lnSpc>
              <a:buClr>
                <a:srgbClr val="c00000"/>
              </a:buClr>
              <a:buFont typeface="Arial"/>
              <a:buChar char="•"/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Na základě těchto informací můžou zainteresované strany </a:t>
            </a:r>
            <a:r>
              <a:rPr b="0" lang="cs-CZ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změnit svoje chování s pozitivním dopadem </a:t>
            </a: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na životní prostředí, kvalitu života a snížení nákladů. Řešení je škálovatelné z Ostravska i do jiných regionů.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868320" y="101520"/>
            <a:ext cx="2951640" cy="699840"/>
          </a:xfrm>
          <a:prstGeom prst="rect">
            <a:avLst/>
          </a:prstGeom>
          <a:noFill/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cs-CZ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ALARM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6" dur="indefinite" restart="never" nodeType="tmRoot">
          <p:childTnLst>
            <p:seq>
              <p:cTn id="9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4524840" y="0"/>
            <a:ext cx="7666920" cy="6857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2" name="Picture 42" descr=""/>
          <p:cNvPicPr/>
          <p:nvPr/>
        </p:nvPicPr>
        <p:blipFill>
          <a:blip r:embed="rId1"/>
          <a:stretch/>
        </p:blipFill>
        <p:spPr>
          <a:xfrm>
            <a:off x="0" y="0"/>
            <a:ext cx="4567680" cy="6857640"/>
          </a:xfrm>
          <a:prstGeom prst="rect">
            <a:avLst/>
          </a:prstGeom>
          <a:ln>
            <a:noFill/>
          </a:ln>
        </p:spPr>
      </p:pic>
      <p:sp>
        <p:nvSpPr>
          <p:cNvPr id="183" name="CustomShape 2"/>
          <p:cNvSpPr/>
          <p:nvPr/>
        </p:nvSpPr>
        <p:spPr>
          <a:xfrm>
            <a:off x="4876200" y="2658240"/>
            <a:ext cx="7007400" cy="14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7000"/>
              </a:lnSpc>
            </a:pPr>
            <a:r>
              <a:rPr b="0" lang="cs-CZ" sz="4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Děkuji za pozornost a </a:t>
            </a:r>
            <a:r>
              <a:rPr b="0" lang="cs-CZ" sz="4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r>
              <a:rPr b="0" lang="cs-CZ" sz="4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těšíme se na spolupráci.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868320" y="101520"/>
            <a:ext cx="2951640" cy="699840"/>
          </a:xfrm>
          <a:prstGeom prst="rect">
            <a:avLst/>
          </a:prstGeom>
          <a:noFill/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cs-CZ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ALARM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8" dur="indefinite" restart="never" nodeType="tmRoot">
          <p:childTnLst>
            <p:seq>
              <p:cTn id="9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983</TotalTime>
  <Application>LibreOffice/5.1.5.2$MacOSX_X86_64 LibreOffice_project/7a864d8825610a8c07cfc3bc01dd4fce6a9447e5</Application>
  <Words>462</Words>
  <Paragraphs>94</Paragraphs>
  <Company>Vodafone Czech Republic a.s.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2016-09-24T18:06:21Z</dcterms:created>
  <dc:creator>Suk, Ladislav, Vodafone CZ</dc:creator>
  <dc:description/>
  <dc:language>cs-CZ</dc:language>
  <cp:lastModifiedBy>Tomas Petru</cp:lastModifiedBy>
  <dcterms:modified xsi:type="dcterms:W3CDTF">2016-10-27T14:04:26Z</dcterms:modified>
  <cp:revision>71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leverlance.DocumentMarking.ClassificationMark">
    <vt:lpwstr>￼PARTS:4</vt:lpwstr>
  </property>
  <property fmtid="{D5CDD505-2E9C-101B-9397-08002B2CF9AE}" pid="4" name="Cleverlance.DocumentMarking.ClassificationMark.P00">
    <vt:lpwstr>&lt;ClassificationMark xmlns:xsi="http://www.w3.org/2001/XMLSchema-instance" xmlns:xsd="http://www.w3.org/2001/XMLSchema" margin="NaN" class="PU" owner="ladisuk" position="BottomMiddle" marginX="0" marginY="0" classifiedOn="2016-09-24T20:06:21.7154441+0</vt:lpwstr>
  </property>
  <property fmtid="{D5CDD505-2E9C-101B-9397-08002B2CF9AE}" pid="5" name="Cleverlance.DocumentMarking.ClassificationMark.P01">
    <vt:lpwstr>2:00" showPrintedBy="true" showPrintDate="true" language="en" ApplicationVersion="Microsoft PowerPoint, 15.0" addinVersion="4.5.0.0" template="Black"&gt;&lt;previousMark margin="NaN" class="C1" owner="ladisuk" position="BottomMiddle" marginX="0" marginY="0</vt:lpwstr>
  </property>
  <property fmtid="{D5CDD505-2E9C-101B-9397-08002B2CF9AE}" pid="6" name="Cleverlance.DocumentMarking.ClassificationMark.P02">
    <vt:lpwstr>" classifiedOn="2016-09-24T20:06:21.7154441+02:00" showPrintedBy="true" showPrintDate="true" language="en" ApplicationVersion="Microsoft PowerPoint, 15.0" addinVersion="4.5.0.0" template="Black"&gt;&lt;recipients /&gt;&lt;documentOwners /&gt;&lt;/previousMark&gt;&lt;recipie</vt:lpwstr>
  </property>
  <property fmtid="{D5CDD505-2E9C-101B-9397-08002B2CF9AE}" pid="7" name="Cleverlance.DocumentMarking.ClassificationMark.P03">
    <vt:lpwstr>nts /&gt;&lt;documentOwners /&gt;&lt;/ClassificationMark&gt;</vt:lpwstr>
  </property>
  <property fmtid="{D5CDD505-2E9C-101B-9397-08002B2CF9AE}" pid="8" name="Company">
    <vt:lpwstr>Vodafone Czech Republic a.s.</vt:lpwstr>
  </property>
  <property fmtid="{D5CDD505-2E9C-101B-9397-08002B2CF9AE}" pid="9" name="HiddenSlides">
    <vt:i4>0</vt:i4>
  </property>
  <property fmtid="{D5CDD505-2E9C-101B-9397-08002B2CF9AE}" pid="10" name="HyperlinksChanged">
    <vt:bool>0</vt:bool>
  </property>
  <property fmtid="{D5CDD505-2E9C-101B-9397-08002B2CF9AE}" pid="11" name="LinksUpToDate">
    <vt:bool>0</vt:bool>
  </property>
  <property fmtid="{D5CDD505-2E9C-101B-9397-08002B2CF9AE}" pid="12" name="MMClips">
    <vt:i4>0</vt:i4>
  </property>
  <property fmtid="{D5CDD505-2E9C-101B-9397-08002B2CF9AE}" pid="13" name="Notes">
    <vt:i4>0</vt:i4>
  </property>
  <property fmtid="{D5CDD505-2E9C-101B-9397-08002B2CF9AE}" pid="14" name="PresentationFormat">
    <vt:lpwstr>Widescreen</vt:lpwstr>
  </property>
  <property fmtid="{D5CDD505-2E9C-101B-9397-08002B2CF9AE}" pid="15" name="ScaleCrop">
    <vt:bool>0</vt:bool>
  </property>
  <property fmtid="{D5CDD505-2E9C-101B-9397-08002B2CF9AE}" pid="16" name="ShareDoc">
    <vt:bool>0</vt:bool>
  </property>
  <property fmtid="{D5CDD505-2E9C-101B-9397-08002B2CF9AE}" pid="17" name="Slides">
    <vt:i4>14</vt:i4>
  </property>
</Properties>
</file>